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86" r:id="rId9"/>
    <p:sldId id="266" r:id="rId10"/>
    <p:sldId id="287" r:id="rId11"/>
    <p:sldId id="265" r:id="rId12"/>
    <p:sldId id="263" r:id="rId13"/>
    <p:sldId id="288" r:id="rId14"/>
    <p:sldId id="264" r:id="rId15"/>
    <p:sldId id="267" r:id="rId16"/>
    <p:sldId id="268" r:id="rId17"/>
    <p:sldId id="276" r:id="rId18"/>
    <p:sldId id="270" r:id="rId19"/>
    <p:sldId id="292" r:id="rId20"/>
    <p:sldId id="271" r:id="rId21"/>
    <p:sldId id="269" r:id="rId22"/>
    <p:sldId id="291" r:id="rId23"/>
    <p:sldId id="273" r:id="rId24"/>
    <p:sldId id="290" r:id="rId25"/>
    <p:sldId id="293" r:id="rId26"/>
    <p:sldId id="294" r:id="rId27"/>
    <p:sldId id="278" r:id="rId28"/>
    <p:sldId id="295" r:id="rId29"/>
    <p:sldId id="296" r:id="rId30"/>
    <p:sldId id="274" r:id="rId31"/>
    <p:sldId id="275" r:id="rId32"/>
    <p:sldId id="277" r:id="rId33"/>
    <p:sldId id="279" r:id="rId34"/>
    <p:sldId id="284" r:id="rId35"/>
    <p:sldId id="280" r:id="rId36"/>
    <p:sldId id="281" r:id="rId37"/>
    <p:sldId id="282" r:id="rId38"/>
    <p:sldId id="283" r:id="rId39"/>
    <p:sldId id="289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Дерендяев" initials="АД" lastIdx="1" clrIdx="0">
    <p:extLst>
      <p:ext uri="{19B8F6BF-5375-455C-9EA6-DF929625EA0E}">
        <p15:presenceInfo xmlns:p15="http://schemas.microsoft.com/office/powerpoint/2012/main" userId="6416d76a4d5cab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86108" autoAdjust="0"/>
  </p:normalViewPr>
  <p:slideViewPr>
    <p:cSldViewPr snapToGrid="0">
      <p:cViewPr>
        <p:scale>
          <a:sx n="50" d="100"/>
          <a:sy n="50" d="100"/>
        </p:scale>
        <p:origin x="4080" y="1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56A01-8F21-44F4-A99C-34F7BF2EEFE3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06756-B2E7-49FD-8D7D-D8594FA0A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7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69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Очень простая формула по сравнению с Винкелем, и есть обратное преобразование.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4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Равное</a:t>
            </a:r>
            <a:r>
              <a:rPr lang="ru-RU" baseline="0" dirty="0" smtClean="0"/>
              <a:t> расстояние от центра карты до любой точки пропорционально расстоянию по поверхности Земли от полюса.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34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Равное</a:t>
            </a:r>
            <a:r>
              <a:rPr lang="ru-RU" baseline="0" dirty="0" smtClean="0"/>
              <a:t> расстояние от центра карты до любой точки пропорционально расстоянию по поверхности Земли от полюса.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33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Ламберта, функция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Гудермана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89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80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Неправильная нумерация для </a:t>
            </a:r>
            <a:r>
              <a:rPr lang="en-US" dirty="0" smtClean="0"/>
              <a:t>UTM</a:t>
            </a:r>
            <a:r>
              <a:rPr lang="en-US" baseline="0" dirty="0" smtClean="0"/>
              <a:t>, </a:t>
            </a:r>
            <a:r>
              <a:rPr lang="ru-RU" baseline="0" dirty="0" smtClean="0"/>
              <a:t>так как это Гаусс-</a:t>
            </a:r>
            <a:r>
              <a:rPr lang="ru-RU" baseline="0" dirty="0" err="1" smtClean="0"/>
              <a:t>Крюгер</a:t>
            </a:r>
            <a:r>
              <a:rPr lang="ru-RU" baseline="0" dirty="0" smtClean="0"/>
              <a:t> на самом деле (7-</a:t>
            </a:r>
            <a:r>
              <a:rPr lang="en-US" baseline="0" dirty="0" smtClean="0"/>
              <a:t>&gt;37)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96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 В отличие от системы координат Гаусса—</a:t>
            </a:r>
            <a:r>
              <a:rPr lang="ru-RU" dirty="0" err="1" smtClean="0"/>
              <a:t>Крюгера</a:t>
            </a:r>
            <a:r>
              <a:rPr lang="ru-RU" dirty="0" smtClean="0"/>
              <a:t>, в UTM используется масштабный коэффициент, равный 0,9996. Поэтому эта система координат сохраняет масштабы не на осевом меридиане, а на некотором расстоянии (около 180 км) от него, из-за чего максимальное искажение масштаба в пределах шестиградусной зоны у неё меньше.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4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1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22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Земной эллипсоид не обязательно должен быть привязан к центру Земли. Ранее использовались локальные эллипсоида (например, Красовского на территории СССР или </a:t>
            </a:r>
            <a:r>
              <a:rPr lang="en-US" baseline="0" dirty="0" smtClean="0"/>
              <a:t>NAD27 </a:t>
            </a:r>
            <a:r>
              <a:rPr lang="ru-RU" baseline="0" dirty="0" smtClean="0"/>
              <a:t>на территории США).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7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Гауса-Крюгера</a:t>
            </a:r>
            <a:r>
              <a:rPr lang="ru-RU" dirty="0" smtClean="0"/>
              <a:t> имеет</a:t>
            </a:r>
            <a:r>
              <a:rPr lang="ru-RU" baseline="0" dirty="0" smtClean="0"/>
              <a:t> ошибку меньше </a:t>
            </a:r>
            <a:r>
              <a:rPr lang="en-US" baseline="0" dirty="0" smtClean="0"/>
              <a:t>1/400 </a:t>
            </a:r>
            <a:r>
              <a:rPr lang="ru-RU" baseline="0" dirty="0" smtClean="0"/>
              <a:t>в пределах одной зоны. Зон всего 60 (по 6 градусов).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0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Гауса-Крюгера</a:t>
            </a:r>
            <a:r>
              <a:rPr lang="ru-RU" dirty="0" smtClean="0"/>
              <a:t> имеет</a:t>
            </a:r>
            <a:r>
              <a:rPr lang="ru-RU" baseline="0" dirty="0" smtClean="0"/>
              <a:t> ошибку меньше </a:t>
            </a:r>
            <a:r>
              <a:rPr lang="en-US" baseline="0" dirty="0" smtClean="0"/>
              <a:t>1/400 </a:t>
            </a:r>
            <a:r>
              <a:rPr lang="ru-RU" baseline="0" dirty="0" smtClean="0"/>
              <a:t>в пределах одной зоны. Зон всего 60 (по 6 градусов).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42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Плате-</a:t>
            </a:r>
            <a:r>
              <a:rPr lang="ru-RU" baseline="0" dirty="0" err="1" smtClean="0"/>
              <a:t>Карре</a:t>
            </a:r>
            <a:r>
              <a:rPr lang="ru-RU" baseline="0" dirty="0" smtClean="0"/>
              <a:t> – стандарт для </a:t>
            </a:r>
            <a:r>
              <a:rPr lang="ru-RU" baseline="0" dirty="0" err="1" smtClean="0"/>
              <a:t>гис</a:t>
            </a:r>
            <a:r>
              <a:rPr lang="ru-RU" baseline="0" dirty="0" smtClean="0"/>
              <a:t>. Очень просто считается.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Эллипс искажения (также индикатриса Тиссо́) — бесконечно малый эллипс в каждой точке на карте, являющийся изображением бесконечно малой окружности на поверхности, с помощью которого производится обобщённая характеристика искажений картографических проекций. В точке нулевых искажений эллипс превращается в окружность. Изменение формы эллипса отражает степень искажения углов и расстояний, а размера — степень искажения площадей.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3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Плате-</a:t>
            </a:r>
            <a:r>
              <a:rPr lang="ru-RU" baseline="0" dirty="0" err="1" smtClean="0"/>
              <a:t>Карре</a:t>
            </a:r>
            <a:r>
              <a:rPr lang="ru-RU" baseline="0" dirty="0" smtClean="0"/>
              <a:t> – стандарт для </a:t>
            </a:r>
            <a:r>
              <a:rPr lang="ru-RU" baseline="0" dirty="0" err="1" smtClean="0"/>
              <a:t>гис</a:t>
            </a:r>
            <a:r>
              <a:rPr lang="ru-RU" baseline="0" dirty="0" smtClean="0"/>
              <a:t>. Очень просто считается.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Эллипс искажения (также индикатриса Тиссо́) — бесконечно малый эллипс в каждой точке на карте, являющийся изображением бесконечно малой окружности на поверхности, с помощью которого производится обобщённая характеристика искажений картографических проекций. В точке нулевых искажений эллипс превращается в окружность. Изменение формы эллипса отражает степень искажения углов и расстояний, а размера — степень искажения площадей.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3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Популярно</a:t>
            </a:r>
            <a:r>
              <a:rPr lang="ru-RU" baseline="0" dirty="0" smtClean="0"/>
              <a:t> в школах США и Англии.</a:t>
            </a:r>
            <a:r>
              <a:rPr lang="en-US" baseline="0" dirty="0" smtClean="0"/>
              <a:t> </a:t>
            </a:r>
            <a:r>
              <a:rPr lang="ru-RU" baseline="0" dirty="0" smtClean="0"/>
              <a:t>Отличается от равновеликой цилиндрической проекции Ламберта сжатием по осям.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06756-B2E7-49FD-8D7D-D8594FA0AE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8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0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5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2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9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8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2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1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22F48-8E17-4B68-AB3D-51E2560223A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ABC81-7A03-4BB8-8C19-2E1B9F85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5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01.core-renderer-tiles.maps.yandex.net/tiles?l=map&amp;x=618&amp;y=320&amp;z=1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loadmap.net/ru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tructure.mil.ru/files/pz-90.pdf" TargetMode="External"/><Relationship Id="rId3" Type="http://schemas.openxmlformats.org/officeDocument/2006/relationships/hyperlink" Target="https://habr.com/post/235283/" TargetMode="External"/><Relationship Id="rId7" Type="http://schemas.openxmlformats.org/officeDocument/2006/relationships/hyperlink" Target="http://www.giscraft.ru/info/cs/cs.shtml" TargetMode="External"/><Relationship Id="rId2" Type="http://schemas.openxmlformats.org/officeDocument/2006/relationships/hyperlink" Target="https://www.iers.org/IERS/EN/Publications/AnnualReports/AnnualReport201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orgeibilder.no/" TargetMode="External"/><Relationship Id="rId5" Type="http://schemas.openxmlformats.org/officeDocument/2006/relationships/hyperlink" Target="https://habr.com/ru/post/458426/" TargetMode="External"/><Relationship Id="rId10" Type="http://schemas.openxmlformats.org/officeDocument/2006/relationships/hyperlink" Target="https://earth.nullschool.net/ru/" TargetMode="External"/><Relationship Id="rId4" Type="http://schemas.openxmlformats.org/officeDocument/2006/relationships/hyperlink" Target="https://habr.com/post/239251/" TargetMode="External"/><Relationship Id="rId9" Type="http://schemas.openxmlformats.org/officeDocument/2006/relationships/hyperlink" Target="https://ru.wikipedia.org/wiki/&#1055;&#1088;&#1086;&#1077;&#1082;&#1094;&#1080;&#1103;_&#1052;&#1077;&#1088;&#1082;&#1072;&#1090;&#1086;&#1088;&#1072;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Координаты и карты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 smtClean="0"/>
              <a:t>Датумы</a:t>
            </a:r>
            <a:r>
              <a:rPr lang="ru-RU" dirty="0" smtClean="0"/>
              <a:t> и проекции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1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ITRF</a:t>
            </a:r>
            <a:r>
              <a:rPr lang="ru-RU" dirty="0" smtClean="0"/>
              <a:t>. Полюс Земли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13" y="636311"/>
            <a:ext cx="5229225" cy="4810125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200" y="1825625"/>
            <a:ext cx="4250635" cy="4351338"/>
          </a:xfrm>
        </p:spPr>
        <p:txBody>
          <a:bodyPr/>
          <a:lstStyle/>
          <a:p>
            <a:r>
              <a:rPr lang="ru-RU" dirty="0" smtClean="0"/>
              <a:t>Из отчета </a:t>
            </a:r>
            <a:r>
              <a:rPr lang="en-US" dirty="0" smtClean="0"/>
              <a:t>IERS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1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ITRF</a:t>
            </a:r>
            <a:r>
              <a:rPr lang="ru-RU" dirty="0" smtClean="0"/>
              <a:t>. Центр Земли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Величина скоростей вековых движений в компонентах координат </a:t>
            </a:r>
            <a:r>
              <a:rPr lang="ru-RU" dirty="0" err="1" smtClean="0"/>
              <a:t>геоцентра</a:t>
            </a:r>
            <a:r>
              <a:rPr lang="ru-RU" dirty="0" smtClean="0"/>
              <a:t> составляет [IERS, 1999] (см</a:t>
            </a:r>
            <a:r>
              <a:rPr lang="en-US" dirty="0" smtClean="0"/>
              <a:t>/</a:t>
            </a:r>
            <a:r>
              <a:rPr lang="ru-RU" dirty="0" smtClean="0"/>
              <a:t>столетие):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x’=-0,801	y’=0,177	z’=0,214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Вековые  смещения  в  положении  </a:t>
            </a:r>
            <a:r>
              <a:rPr lang="ru-RU" dirty="0" err="1" smtClean="0"/>
              <a:t>геоцентра</a:t>
            </a:r>
            <a:r>
              <a:rPr lang="ru-RU" dirty="0" smtClean="0"/>
              <a:t>  можно  объяснить  такими </a:t>
            </a:r>
            <a:r>
              <a:rPr lang="en-US" dirty="0" smtClean="0"/>
              <a:t> </a:t>
            </a:r>
            <a:r>
              <a:rPr lang="ru-RU" dirty="0" smtClean="0"/>
              <a:t>причинами: </a:t>
            </a:r>
          </a:p>
          <a:p>
            <a:r>
              <a:rPr lang="ru-RU" dirty="0" smtClean="0"/>
              <a:t>изменение уровня моря; </a:t>
            </a:r>
          </a:p>
          <a:p>
            <a:r>
              <a:rPr lang="ru-RU" dirty="0" smtClean="0"/>
              <a:t>изменения в ледяном щите (в Гренландии, Антарктиде); </a:t>
            </a:r>
          </a:p>
          <a:p>
            <a:r>
              <a:rPr lang="ru-RU" dirty="0" smtClean="0"/>
              <a:t>тектонические  смещения  в  земной  коре  (</a:t>
            </a:r>
            <a:r>
              <a:rPr lang="ru-RU" dirty="0" err="1" smtClean="0"/>
              <a:t>постледниковая</a:t>
            </a:r>
            <a:r>
              <a:rPr lang="ru-RU" dirty="0" smtClean="0"/>
              <a:t>  отдача, движение тектонических плит, </a:t>
            </a:r>
            <a:r>
              <a:rPr lang="ru-RU" dirty="0" err="1" smtClean="0"/>
              <a:t>субдукции</a:t>
            </a:r>
            <a:r>
              <a:rPr lang="ru-RU" dirty="0" smtClean="0"/>
              <a:t> и др.). </a:t>
            </a:r>
          </a:p>
          <a:p>
            <a:pPr marL="0" indent="0">
              <a:buNone/>
            </a:pPr>
            <a:r>
              <a:rPr lang="ru-RU" dirty="0" smtClean="0"/>
              <a:t>По  результатам  обработки  реальных  наблюдений  выявлены  годовые колебания в положении </a:t>
            </a:r>
            <a:r>
              <a:rPr lang="ru-RU" dirty="0" err="1" smtClean="0"/>
              <a:t>геоцентра</a:t>
            </a:r>
            <a:r>
              <a:rPr lang="ru-RU" dirty="0" smtClean="0"/>
              <a:t> (амплитуда около 4 мм по координатам X, Y и порядка 10 мм по Z), полугодовые, с периодами около 140 суток, 60-70 суток, 20 суток  и  14  суток  с  амплитудами  несколько  миллиметров  и  с  погрешностями амплитуд почти такого же порядка.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8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ITRF</a:t>
            </a:r>
            <a:r>
              <a:rPr lang="ru-RU" dirty="0" smtClean="0"/>
              <a:t>. Опорный меридиан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периодические лунно-солнечные приливы в твердой Земле, вызывающие смещения до 0.5 м;</a:t>
            </a:r>
          </a:p>
          <a:p>
            <a:r>
              <a:rPr lang="ru-RU" dirty="0" smtClean="0"/>
              <a:t>деформации из-за океанических приливных нагрузок, которые могут достигать десятков миллиметров для станций вблизи континентального</a:t>
            </a:r>
            <a:r>
              <a:rPr lang="en-US" dirty="0" smtClean="0"/>
              <a:t> </a:t>
            </a:r>
            <a:r>
              <a:rPr lang="ru-RU" dirty="0" smtClean="0"/>
              <a:t>шельфа;</a:t>
            </a:r>
          </a:p>
          <a:p>
            <a:r>
              <a:rPr lang="ru-RU" dirty="0" smtClean="0"/>
              <a:t>атмосферные нагрузки, являющиеся реакцией эластичной коры на изменяющееся во времени распределение атмосферного давления. Последние исследования показали, что этот эффект может иметь величину несколько миллиметров в вертикальном смещении станции;</a:t>
            </a:r>
          </a:p>
          <a:p>
            <a:r>
              <a:rPr lang="ru-RU" dirty="0" err="1" smtClean="0"/>
              <a:t>постледниковая</a:t>
            </a:r>
            <a:r>
              <a:rPr lang="ru-RU" dirty="0" smtClean="0"/>
              <a:t> отдача, наблюдаемая преимущественно в северных широтах как последствие ледникового периода. Влияние может доходить до нескольких миллиметров в год по высоте;</a:t>
            </a:r>
          </a:p>
          <a:p>
            <a:r>
              <a:rPr lang="ru-RU" dirty="0" smtClean="0"/>
              <a:t>полюсный прилив, являющийся реакцией эластичной коры Земли на смещения полюса вращения. При компонентах полярного движения порядка 10 м максимальное смещение будет 10 – 20 мм.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ITRF. </a:t>
            </a:r>
            <a:r>
              <a:rPr lang="ru-RU" dirty="0" smtClean="0"/>
              <a:t>Время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331857" cy="4023632"/>
          </a:xfrm>
        </p:spPr>
        <p:txBody>
          <a:bodyPr/>
          <a:lstStyle/>
          <a:p>
            <a:r>
              <a:rPr lang="ru-RU" dirty="0" smtClean="0"/>
              <a:t>Сдвиг может достигать 1 секунду в год. Поправка должна быть порядка </a:t>
            </a:r>
            <a:r>
              <a:rPr lang="en-US" dirty="0"/>
              <a:t>~</a:t>
            </a:r>
            <a:r>
              <a:rPr lang="ru-RU" dirty="0" smtClean="0"/>
              <a:t>0,0</a:t>
            </a:r>
            <a:r>
              <a:rPr lang="en-US" dirty="0" smtClean="0"/>
              <a:t>2”≈60 </a:t>
            </a:r>
            <a:r>
              <a:rPr lang="ru-RU" dirty="0" smtClean="0"/>
              <a:t>см в районе экватора.</a:t>
            </a:r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Эпоха 2020.10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commons/thumb/f/fb/Leapsecond.ut1-utc.svg/1280px-Leapsecond.ut1-utc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289" y="1690688"/>
            <a:ext cx="4793796" cy="383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096000" y="5525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График разности между UT1 и UTC. Вертикальные участки соответствуют дополнительным секундам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Проекции</a:t>
            </a:r>
            <a:endParaRPr lang="en-US" dirty="0"/>
          </a:p>
        </p:txBody>
      </p:sp>
      <p:pic>
        <p:nvPicPr>
          <p:cNvPr id="8" name="Picture 2" descr="C:\Users\Blake.W.Zachary\Desktop\projection_secant_methods_flattening_earth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7" y="1929606"/>
            <a:ext cx="38576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Проекции</a:t>
            </a:r>
            <a:endParaRPr lang="en-US" dirty="0"/>
          </a:p>
        </p:txBody>
      </p:sp>
      <p:pic>
        <p:nvPicPr>
          <p:cNvPr id="5" name="Picture 5" descr="C:\Users\Blake.W.Zachary\Desktop\maurers star proj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090" y="3698494"/>
            <a:ext cx="3054350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Blake.W.Zachary\Desktop\Werner proje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8" y="1027906"/>
            <a:ext cx="2332038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lake.W.Zachary\Pictures\conoalactic projec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52" y="1956766"/>
            <a:ext cx="2976563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Blake.W.Zachary\Pictures\Untitled2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7" t="20639" r="14577" b="17445"/>
          <a:stretch>
            <a:fillRect/>
          </a:stretch>
        </p:blipFill>
        <p:spPr bwMode="auto">
          <a:xfrm>
            <a:off x="6856343" y="3935550"/>
            <a:ext cx="29718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Blake.W.Zachary\Desktop\Lees conformal projection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090" y="807416"/>
            <a:ext cx="26479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Blake.W.Zachary\Desktop\tetrahedral projec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78" y="3632614"/>
            <a:ext cx="3013075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73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714" y="0"/>
            <a:ext cx="10515600" cy="1325563"/>
          </a:xfrm>
        </p:spPr>
        <p:txBody>
          <a:bodyPr/>
          <a:lstStyle/>
          <a:p>
            <a:r>
              <a:rPr lang="ru-RU" dirty="0" smtClean="0"/>
              <a:t>Типа проекций</a:t>
            </a:r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167998"/>
              </p:ext>
            </p:extLst>
          </p:nvPr>
        </p:nvGraphicFramePr>
        <p:xfrm>
          <a:off x="1428553" y="1081088"/>
          <a:ext cx="812799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Проекция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Сохраняет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Пример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Равноугольная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Углы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Меркатора, Гаусса — </a:t>
                      </a:r>
                      <a:r>
                        <a:rPr lang="ru-RU" sz="2400" dirty="0" err="1" smtClean="0"/>
                        <a:t>Крюгера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Равновеликая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Площади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Галл-</a:t>
                      </a:r>
                      <a:r>
                        <a:rPr lang="ru-RU" sz="2400" dirty="0" err="1" smtClean="0"/>
                        <a:t>Питерс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Равнопромежуточная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Расстояния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Плате-</a:t>
                      </a:r>
                      <a:r>
                        <a:rPr lang="ru-RU" sz="2400" dirty="0" err="1" smtClean="0"/>
                        <a:t>Карре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Компромиссная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Вид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Робинсон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714" y="0"/>
            <a:ext cx="10515600" cy="1325563"/>
          </a:xfrm>
        </p:spPr>
        <p:txBody>
          <a:bodyPr/>
          <a:lstStyle/>
          <a:p>
            <a:r>
              <a:rPr lang="ru-RU" dirty="0" smtClean="0"/>
              <a:t>Типа проекций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696" y="1096354"/>
            <a:ext cx="2717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Азимутальные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Цилиндрические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Конические</a:t>
            </a:r>
          </a:p>
        </p:txBody>
      </p:sp>
      <p:pic>
        <p:nvPicPr>
          <p:cNvPr id="8196" name="Picture 4" descr="http://www.giscraft.ru/info/cs/img/azimutal_l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14" y="781504"/>
            <a:ext cx="4170446" cy="278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www.giscraft.ru/info/cs/img/cylinder_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2" y="2621644"/>
            <a:ext cx="4746728" cy="345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www.giscraft.ru/info/cs/img/cone_l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229" y="3570514"/>
            <a:ext cx="3516085" cy="285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1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Проекция Плате-</a:t>
            </a:r>
            <a:r>
              <a:rPr lang="ru-RU" dirty="0" err="1" smtClean="0"/>
              <a:t>Карре</a:t>
            </a:r>
            <a:endParaRPr lang="en-US" dirty="0"/>
          </a:p>
        </p:txBody>
      </p:sp>
      <p:pic>
        <p:nvPicPr>
          <p:cNvPr id="9218" name="Picture 2" descr="ÐÐµÐ¾Ð³ÑÐ°ÑÐ¸ÑÐµÑÐºÐ°Ñ Ð¿ÑÐ¾ÐµÐºÑÐ¸Ñ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182" y="1690688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5771" y="1896936"/>
            <a:ext cx="29414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x</a:t>
            </a:r>
            <a:r>
              <a:rPr lang="en-US" sz="2000" dirty="0" smtClean="0"/>
              <a:t>=</a:t>
            </a:r>
            <a:r>
              <a:rPr lang="en-US" sz="2000" i="1" dirty="0" smtClean="0"/>
              <a:t>R</a:t>
            </a:r>
            <a:r>
              <a:rPr lang="el-GR" sz="2000" i="1" dirty="0" smtClean="0"/>
              <a:t>λ</a:t>
            </a:r>
            <a:r>
              <a:rPr lang="el-GR" sz="2000" dirty="0" smtClean="0"/>
              <a:t> </a:t>
            </a:r>
            <a:endParaRPr lang="en-US" sz="2000" dirty="0" smtClean="0"/>
          </a:p>
          <a:p>
            <a:r>
              <a:rPr lang="en-US" sz="2000" i="1" dirty="0" smtClean="0"/>
              <a:t>y</a:t>
            </a:r>
            <a:r>
              <a:rPr lang="en-US" sz="2000" dirty="0" smtClean="0"/>
              <a:t>=</a:t>
            </a:r>
            <a:r>
              <a:rPr lang="en-US" sz="2000" i="1" dirty="0" smtClean="0"/>
              <a:t>R</a:t>
            </a:r>
            <a:r>
              <a:rPr lang="el-GR" sz="2000" i="1" dirty="0" smtClean="0"/>
              <a:t>φ</a:t>
            </a:r>
            <a:endParaRPr lang="ru-RU" sz="2000" i="1" dirty="0" smtClean="0"/>
          </a:p>
          <a:p>
            <a:endParaRPr lang="ru-RU" sz="2000" i="1" dirty="0"/>
          </a:p>
          <a:p>
            <a:r>
              <a:rPr lang="ru-RU" sz="2000" dirty="0" smtClean="0"/>
              <a:t>Равнопромежуточная.</a:t>
            </a:r>
          </a:p>
          <a:p>
            <a:r>
              <a:rPr lang="ru-RU" sz="2000" dirty="0" smtClean="0"/>
              <a:t>Сохраняет расстояния вдоль осей.</a:t>
            </a:r>
          </a:p>
          <a:p>
            <a:r>
              <a:rPr lang="ru-RU" sz="2000" dirty="0" smtClean="0"/>
              <a:t>Базисная точка 0,0.</a:t>
            </a:r>
            <a:endParaRPr lang="en-US" sz="2000" dirty="0" smtClean="0"/>
          </a:p>
        </p:txBody>
      </p:sp>
      <p:pic>
        <p:nvPicPr>
          <p:cNvPr id="5122" name="Picture 2" descr="https://upload.wikimedia.org/wikipedia/commons/thumb/1/17/Plate_Carr%C3%A9e_with_Tissot%27s_Indicatrices_of_Distortion.svg/1920px-Plate_Carr%C3%A9e_with_Tissot%27s_Indicatrices_of_Distorti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3" y="4426574"/>
            <a:ext cx="2665165" cy="133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3893" y="5857360"/>
            <a:ext cx="205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Эллипс искажения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1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Проекция Плате-</a:t>
            </a:r>
            <a:r>
              <a:rPr lang="ru-RU" dirty="0" err="1" smtClean="0"/>
              <a:t>Карре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75771" y="1896936"/>
            <a:ext cx="29414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x</a:t>
            </a:r>
            <a:r>
              <a:rPr lang="en-US" sz="2000" dirty="0" smtClean="0"/>
              <a:t>=</a:t>
            </a:r>
            <a:r>
              <a:rPr lang="en-US" sz="2000" i="1" dirty="0" smtClean="0"/>
              <a:t>R</a:t>
            </a:r>
            <a:r>
              <a:rPr lang="el-GR" sz="2000" i="1" dirty="0" smtClean="0"/>
              <a:t>λ</a:t>
            </a:r>
            <a:r>
              <a:rPr lang="el-GR" sz="2000" dirty="0" smtClean="0"/>
              <a:t> </a:t>
            </a:r>
            <a:endParaRPr lang="en-US" sz="2000" dirty="0" smtClean="0"/>
          </a:p>
          <a:p>
            <a:r>
              <a:rPr lang="en-US" sz="2000" i="1" dirty="0" smtClean="0"/>
              <a:t>y</a:t>
            </a:r>
            <a:r>
              <a:rPr lang="en-US" sz="2000" dirty="0" smtClean="0"/>
              <a:t>=</a:t>
            </a:r>
            <a:r>
              <a:rPr lang="en-US" sz="2000" i="1" dirty="0" smtClean="0"/>
              <a:t>R</a:t>
            </a:r>
            <a:r>
              <a:rPr lang="el-GR" sz="2000" i="1" dirty="0" smtClean="0"/>
              <a:t>φ</a:t>
            </a:r>
            <a:endParaRPr lang="ru-RU" sz="2000" i="1" dirty="0" smtClean="0"/>
          </a:p>
          <a:p>
            <a:endParaRPr lang="ru-RU" sz="2000" i="1" dirty="0"/>
          </a:p>
          <a:p>
            <a:r>
              <a:rPr lang="ru-RU" sz="2000" dirty="0" smtClean="0"/>
              <a:t>Равнопромежуточная.</a:t>
            </a:r>
          </a:p>
          <a:p>
            <a:r>
              <a:rPr lang="ru-RU" sz="2000" dirty="0" smtClean="0"/>
              <a:t>Сохраняет расстояния вдоль осей.</a:t>
            </a:r>
          </a:p>
          <a:p>
            <a:r>
              <a:rPr lang="ru-RU" sz="2000" dirty="0" smtClean="0"/>
              <a:t>Базисная точка 0,0.</a:t>
            </a:r>
            <a:endParaRPr lang="en-US" sz="2000" dirty="0" smtClean="0"/>
          </a:p>
        </p:txBody>
      </p:sp>
      <p:pic>
        <p:nvPicPr>
          <p:cNvPr id="5122" name="Picture 2" descr="https://upload.wikimedia.org/wikipedia/commons/thumb/1/17/Plate_Carr%C3%A9e_with_Tissot%27s_Indicatrices_of_Distortion.svg/1920px-Plate_Carr%C3%A9e_with_Tissot%27s_Indicatrices_of_Distortio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3" y="4426574"/>
            <a:ext cx="2665165" cy="133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3893" y="5857360"/>
            <a:ext cx="205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Эллипс искажения </a:t>
            </a:r>
            <a:endParaRPr lang="en-US" dirty="0"/>
          </a:p>
        </p:txBody>
      </p:sp>
      <p:pic>
        <p:nvPicPr>
          <p:cNvPr id="1026" name="Picture 2" descr="https://upload.wikimedia.org/wikipedia/commons/8/83/Equirectangular_projection_S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181" y="1690687"/>
            <a:ext cx="8728076" cy="43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29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Земли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Шар</a:t>
            </a:r>
          </a:p>
          <a:p>
            <a:r>
              <a:rPr lang="ru-RU" dirty="0" smtClean="0"/>
              <a:t>Эллипсоид</a:t>
            </a:r>
          </a:p>
          <a:p>
            <a:r>
              <a:rPr lang="ru-RU" dirty="0" err="1" smtClean="0"/>
              <a:t>Квазигеоид</a:t>
            </a:r>
            <a:endParaRPr lang="ru-RU" dirty="0" smtClean="0"/>
          </a:p>
          <a:p>
            <a:r>
              <a:rPr lang="ru-RU" dirty="0" smtClean="0"/>
              <a:t>Геоид</a:t>
            </a:r>
            <a:endParaRPr lang="en-US" dirty="0"/>
          </a:p>
        </p:txBody>
      </p:sp>
      <p:pic>
        <p:nvPicPr>
          <p:cNvPr id="1028" name="Picture 4" descr="https://web.archive.org/web/20120213203409im_/http:/www.dataplus.ru/Support/ProjUtility/Datum/Fig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09" y="2151822"/>
            <a:ext cx="5715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07453" y="5388570"/>
            <a:ext cx="109770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Шар весьма плохое приближение, эллипсоида практически всегда хватает.</a:t>
            </a:r>
          </a:p>
          <a:p>
            <a:r>
              <a:rPr lang="ru-RU" dirty="0"/>
              <a:t>Иногда приходится применять </a:t>
            </a:r>
            <a:r>
              <a:rPr lang="ru-RU" dirty="0" err="1"/>
              <a:t>квазигеоид</a:t>
            </a:r>
            <a:r>
              <a:rPr lang="ru-RU" dirty="0"/>
              <a:t> (его отклонения от геоида не превышают 2х метров), а геоид не известен.</a:t>
            </a:r>
          </a:p>
        </p:txBody>
      </p:sp>
    </p:spTree>
    <p:extLst>
      <p:ext uri="{BB962C8B-B14F-4D97-AF65-F5344CB8AC3E}">
        <p14:creationId xmlns:p14="http://schemas.microsoft.com/office/powerpoint/2010/main" val="27713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Проекция Галла-</a:t>
            </a:r>
            <a:r>
              <a:rPr lang="ru-RU" dirty="0" err="1" smtClean="0"/>
              <a:t>Питерс</a:t>
            </a:r>
            <a:endParaRPr lang="en-US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200" y="1825625"/>
            <a:ext cx="26597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/>
              <a:t>x</a:t>
            </a:r>
            <a:r>
              <a:rPr lang="en-US" sz="2000" dirty="0" smtClean="0"/>
              <a:t>=</a:t>
            </a:r>
            <a:r>
              <a:rPr lang="en-US" sz="2000" i="1" dirty="0" smtClean="0"/>
              <a:t>R</a:t>
            </a:r>
            <a:r>
              <a:rPr lang="el-GR" sz="2000" i="1" dirty="0" smtClean="0"/>
              <a:t>λ</a:t>
            </a:r>
            <a:r>
              <a:rPr lang="el-GR" sz="2000" dirty="0"/>
              <a:t> 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i="1" dirty="0" smtClean="0"/>
              <a:t>y</a:t>
            </a:r>
            <a:r>
              <a:rPr lang="en-US" sz="2000" dirty="0" smtClean="0"/>
              <a:t>=2</a:t>
            </a:r>
            <a:r>
              <a:rPr lang="en-US" sz="2000" i="1" dirty="0" smtClean="0"/>
              <a:t>R</a:t>
            </a:r>
            <a:r>
              <a:rPr lang="en-US" sz="2000" dirty="0" smtClean="0"/>
              <a:t>sin</a:t>
            </a:r>
            <a:r>
              <a:rPr lang="el-GR" sz="2000" i="1" dirty="0" smtClean="0"/>
              <a:t>φ</a:t>
            </a:r>
            <a:endParaRPr lang="ru-RU" sz="2000" i="1" dirty="0" smtClean="0"/>
          </a:p>
          <a:p>
            <a:pPr marL="0" indent="0">
              <a:buNone/>
            </a:pPr>
            <a:endParaRPr lang="ru-RU" sz="2000" i="1" dirty="0"/>
          </a:p>
          <a:p>
            <a:pPr marL="0" indent="0">
              <a:buNone/>
            </a:pPr>
            <a:r>
              <a:rPr lang="ru-RU" sz="2000" dirty="0" smtClean="0"/>
              <a:t>Сохраняет </a:t>
            </a:r>
            <a:r>
              <a:rPr lang="ru-RU" sz="2000" dirty="0"/>
              <a:t>площади за счёт искажения углов, расстояний и формы </a:t>
            </a:r>
            <a:r>
              <a:rPr lang="ru-RU" sz="2000" dirty="0" smtClean="0"/>
              <a:t>объектов.</a:t>
            </a:r>
            <a:endParaRPr lang="en-US" sz="2000" dirty="0" smtClean="0"/>
          </a:p>
        </p:txBody>
      </p:sp>
      <p:pic>
        <p:nvPicPr>
          <p:cNvPr id="11282" name="Picture 18" descr="https://upload.wikimedia.org/wikipedia/commons/thumb/3/34/Gall%E2%80%93Peters_projection_SW.jpg/1920px-Gall%E2%80%93Peters_projection_S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631" y="1690688"/>
            <a:ext cx="7336606" cy="468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upload.wikimedia.org/wikipedia/commons/thumb/e/e7/Tissot_indicatrix_world_map_Gall-Peters_equal-area_proj.svg/1920px-Tissot_indicatrix_world_map_Gall-Peters_equal-area_proj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55197"/>
            <a:ext cx="2709664" cy="17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21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Проекция </a:t>
            </a:r>
            <a:r>
              <a:rPr lang="en-US" dirty="0" err="1" smtClean="0"/>
              <a:t>Winkel</a:t>
            </a:r>
            <a:r>
              <a:rPr lang="en-US" dirty="0" smtClean="0"/>
              <a:t> tripl</a:t>
            </a:r>
            <a:r>
              <a:rPr lang="en-US" dirty="0"/>
              <a:t>e</a:t>
            </a:r>
          </a:p>
        </p:txBody>
      </p:sp>
      <p:pic>
        <p:nvPicPr>
          <p:cNvPr id="4" name="Picture 2" descr="ÐÐ°ÑÑÐ¸Ð½ÐºÐ¸ Ð¿Ð¾ Ð·Ð°Ð¿ÑÐ¾ÑÑ ÑÐ¾Ð±Ð¸Ð½ÑÐ¾Ð½ Ð¿ÑÐ¾ÐµÐºÑÐ¸Ñ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94" y="1690688"/>
            <a:ext cx="71127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142" y="1690688"/>
            <a:ext cx="3772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Компромиссная проекция:</a:t>
            </a:r>
          </a:p>
          <a:p>
            <a:r>
              <a:rPr lang="ru-RU" sz="2000" dirty="0" smtClean="0"/>
              <a:t>Все неправильно, но ошибки не значительны (кроме полюсов).</a:t>
            </a:r>
          </a:p>
          <a:p>
            <a:r>
              <a:rPr lang="ru-RU" sz="2000" dirty="0" smtClean="0"/>
              <a:t>Стандартная проекция в США.</a:t>
            </a:r>
            <a:endParaRPr lang="en-US" sz="2000" dirty="0"/>
          </a:p>
        </p:txBody>
      </p:sp>
      <p:pic>
        <p:nvPicPr>
          <p:cNvPr id="3074" name="Picture 2" descr="https://upload.wikimedia.org/wikipedia/commons/thumb/3/36/Winkel_Tripel_with_Tissot%27s_Indicatrices_of_Distortion.svg/1920px-Winkel_Tripel_with_Tissot%27s_Indicatrices_of_Distortio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64" y="3522849"/>
            <a:ext cx="3287967" cy="201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Проекция </a:t>
            </a:r>
            <a:r>
              <a:rPr lang="ru-RU" dirty="0" err="1" smtClean="0"/>
              <a:t>Каврайского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3142" y="1690688"/>
            <a:ext cx="3772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Компромиссная проекция:</a:t>
            </a:r>
          </a:p>
          <a:p>
            <a:r>
              <a:rPr lang="ru-RU" sz="2000" dirty="0" smtClean="0"/>
              <a:t>Все неправильно, но ошибки не значительны (кроме полюсов).</a:t>
            </a:r>
          </a:p>
          <a:p>
            <a:r>
              <a:rPr lang="ru-RU" sz="2000" dirty="0" smtClean="0"/>
              <a:t>Стандартная проекция в СССР.</a:t>
            </a:r>
            <a:endParaRPr lang="en-US" sz="2000" dirty="0"/>
          </a:p>
        </p:txBody>
      </p:sp>
      <p:pic>
        <p:nvPicPr>
          <p:cNvPr id="9218" name="Picture 2" descr="https://upload.wikimedia.org/wikipedia/commons/thumb/4/4f/Kavraiskiy_VII_projection_SW.jpg/1920px-Kavraiskiy_VII_projection_S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980" y="1690688"/>
            <a:ext cx="6622820" cy="38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upload.wikimedia.org/wikipedia/commons/d/d5/Tissot_indicatrix_world_map_Kavrayskiy_VII_proj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1" y="3347271"/>
            <a:ext cx="3782063" cy="218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84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Ортографическая проекция</a:t>
            </a:r>
            <a:endParaRPr lang="en-US" dirty="0"/>
          </a:p>
        </p:txBody>
      </p:sp>
      <p:pic>
        <p:nvPicPr>
          <p:cNvPr id="13314" name="Picture 2" descr="ÐÑÑÐ¾Ð³ÑÐ°ÑÐ¸ÑÐµÑÐºÐ°Ñ Ð¿ÑÐ¾ÐµÐºÑÐ¸Ñ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37846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upload.wikimedia.org/wikipedia/commons/thumb/c/c7/Orthographic_with_Tissot%27s_Indicatrices_of_Distortion.svg/1024px-Orthographic_with_Tissot%27s_Indicatrices_of_Distorti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79" y="2717771"/>
            <a:ext cx="2941586" cy="29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1621099"/>
            <a:ext cx="4737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Перспективная проекция сферы на плоскость.</a:t>
            </a:r>
            <a:endParaRPr lang="en-US" dirty="0" smtClean="0"/>
          </a:p>
          <a:p>
            <a:r>
              <a:rPr lang="ru-RU" dirty="0" smtClean="0"/>
              <a:t>Одна из азимутальных проекций.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Другие азимутальные проекции</a:t>
            </a:r>
            <a:endParaRPr lang="en-US" dirty="0"/>
          </a:p>
        </p:txBody>
      </p:sp>
      <p:pic>
        <p:nvPicPr>
          <p:cNvPr id="8194" name="Picture 2" descr="https://upload.wikimedia.org/wikipedia/commons/thumb/b/ba/Comparison_azimuthal_projections.svg/1920px-Comparison_azimuthal_projections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48694"/>
            <a:ext cx="105156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0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Азимутальная эквидистантная проекция</a:t>
            </a:r>
            <a:endParaRPr lang="en-US" dirty="0"/>
          </a:p>
        </p:txBody>
      </p:sp>
      <p:pic>
        <p:nvPicPr>
          <p:cNvPr id="2051" name="Picture 3" descr="https://upload.wikimedia.org/wikipedia/commons/thumb/e/ec/Azimuthal_equidistant_projection_SW.jpg/1280px-Azimuthal_equidistant_projection_S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7649"/>
            <a:ext cx="26479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upload.wikimedia.org/wikipedia/commons/thumb/5/52/Emblem_of_the_United_Nations.svg/1920px-Emblem_of_the_United_Nations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36572"/>
            <a:ext cx="2568575" cy="21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Map centered about Taipei, whose antipodal point is near the Argentina–Paraguay border.      Brazil ·      Paraguay ·      Argentina ·      Chile ·      Bolivia ·      Urugu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61" y="2097641"/>
            <a:ext cx="3330575" cy="333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upload.wikimedia.org/wikipedia/commons/thumb/3/32/North_Korean_missile_range.svg/1280px-North_Korean_missile_range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689" y="2097641"/>
            <a:ext cx="3330575" cy="333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57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Проекция Ламберта</a:t>
            </a:r>
            <a:endParaRPr lang="en-US" dirty="0"/>
          </a:p>
        </p:txBody>
      </p:sp>
      <p:pic>
        <p:nvPicPr>
          <p:cNvPr id="1028" name="Picture 4" descr="https://images-na.ssl-images-amazon.com/images/I/81RaGuOrpf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959" y="452438"/>
            <a:ext cx="4574841" cy="640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2/24/Lambertprojection.svg/1920px-Lambertprojecti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80867"/>
            <a:ext cx="2493139" cy="16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b/ba/Azimuthal_Equal-Area_with_Tissot%27s_Indicatrices_of_Distortion.svg/1280px-Azimuthal_Equal-Area_with_Tissot%27s_Indicatrices_of_Distorti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3810000"/>
            <a:ext cx="2530475" cy="253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38200" y="2031670"/>
            <a:ext cx="45555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/>
              <a:t>Азимутальная равновеликая</a:t>
            </a:r>
          </a:p>
          <a:p>
            <a:r>
              <a:rPr lang="ru-RU" sz="2800" dirty="0" smtClean="0"/>
              <a:t>проекция Ламберта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1835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giscraft.ru/info/cs/img/albers_l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1"/>
          <a:stretch/>
        </p:blipFill>
        <p:spPr bwMode="auto">
          <a:xfrm>
            <a:off x="3198759" y="1480457"/>
            <a:ext cx="8993241" cy="51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74171" y="1480457"/>
            <a:ext cx="325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Проекция коническая, сохраняющая площадь объектов, но искажающая углы и форму контуров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ru-RU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Срединный меридиан 105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Секущие широты 52 и 64</a:t>
            </a:r>
          </a:p>
          <a:p>
            <a:endParaRPr lang="en-US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52714" y="154894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Проекция </a:t>
            </a:r>
            <a:r>
              <a:rPr lang="ru-RU" smtClean="0"/>
              <a:t>Альберса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Проекция </a:t>
            </a:r>
            <a:r>
              <a:rPr lang="ru-RU" dirty="0" err="1"/>
              <a:t>Мольвейде</a:t>
            </a:r>
            <a:endParaRPr lang="en-US" dirty="0"/>
          </a:p>
        </p:txBody>
      </p:sp>
      <p:pic>
        <p:nvPicPr>
          <p:cNvPr id="2050" name="Picture 2" descr="https://upload.wikimedia.org/wikipedia/commons/9/9e/Mollweide_projection_S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287462"/>
            <a:ext cx="4146915" cy="20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Mollweide_with_Tissot%27s_Indicatrices_of_Distortion.svg/2560px-Mollweide_with_Tissot%27s_Indicatrices_of_Distortio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7" y="3612089"/>
            <a:ext cx="4206875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thumb/3/3c/Ilc_9yr_moll4096.png/2560px-Ilc_9yr_moll409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1246188"/>
            <a:ext cx="4340225" cy="21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9/9e/GLODAP_sea-surf_CFC12_AYo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3733534"/>
            <a:ext cx="4397375" cy="303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88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Проекция Гуда</a:t>
            </a:r>
            <a:endParaRPr lang="en-US" dirty="0"/>
          </a:p>
        </p:txBody>
      </p:sp>
      <p:pic>
        <p:nvPicPr>
          <p:cNvPr id="3074" name="Picture 2" descr="https://upload.wikimedia.org/wikipedia/commons/f/f2/Goode_homolosine_projection_S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2201858"/>
            <a:ext cx="7597775" cy="33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24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Геоид и эллипсоид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Мировой океан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Земной эллипсоид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Отвесные линии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Тело Земли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Геоид</a:t>
            </a:r>
            <a:endParaRPr lang="en-US" dirty="0"/>
          </a:p>
        </p:txBody>
      </p:sp>
      <p:pic>
        <p:nvPicPr>
          <p:cNvPr id="4" name="Picture 2" descr="https://upload.wikimedia.org/wikipedia/commons/thumb/0/00/Geoida.svg/400px-Geoida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113" y="1902514"/>
            <a:ext cx="6373579" cy="294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4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Проекция Меркатора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atanh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atan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atan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/>
                  <a:t>Условие </a:t>
                </a:r>
                <a:r>
                  <a:rPr lang="ru-RU" dirty="0" err="1"/>
                  <a:t>равноугольности</a:t>
                </a:r>
                <a:r>
                  <a:rPr lang="ru-RU" dirty="0"/>
                  <a:t> — это просто равенство масштабов по горизонтальной и вертикальной оси. 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9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Проекция Меркатора</a:t>
            </a:r>
            <a:r>
              <a:rPr lang="en-US" dirty="0" smtClean="0"/>
              <a:t> </a:t>
            </a:r>
            <a:r>
              <a:rPr lang="ru-RU" dirty="0" smtClean="0"/>
              <a:t>для эллипсоида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atanh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atanh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ru-RU" dirty="0" smtClean="0"/>
                  <a:t>Обратные формулы не выражаются в элементарных функциях!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— </a:t>
                </a:r>
                <a:r>
                  <a:rPr lang="ru-RU" dirty="0"/>
                  <a:t>эксцентриситет</a:t>
                </a:r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3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Меркатора</a:t>
            </a:r>
            <a:endParaRPr lang="en-US" dirty="0"/>
          </a:p>
        </p:txBody>
      </p:sp>
      <p:pic>
        <p:nvPicPr>
          <p:cNvPr id="15362" name="Picture 2" descr="http://www.giscraft.ru/info/cs/img/gnomon_l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717" y="1219557"/>
            <a:ext cx="8629567" cy="570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807594" y="5760803"/>
            <a:ext cx="3597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*проектирование 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точек сферы из центра сферы на плоскость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Mercator</a:t>
            </a:r>
            <a:r>
              <a:rPr lang="ru-RU" dirty="0" smtClean="0"/>
              <a:t> (</a:t>
            </a:r>
            <a:r>
              <a:rPr lang="en-US" dirty="0" smtClean="0"/>
              <a:t>EPSG:900913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Данные </a:t>
            </a:r>
            <a:r>
              <a:rPr lang="en-US" dirty="0" smtClean="0"/>
              <a:t>WGS84 </a:t>
            </a:r>
            <a:r>
              <a:rPr lang="ru-RU" dirty="0" smtClean="0"/>
              <a:t>по эллипсоиду</a:t>
            </a:r>
          </a:p>
          <a:p>
            <a:r>
              <a:rPr lang="ru-RU" dirty="0" smtClean="0"/>
              <a:t>Проецирование, как будто данные на сфере, а не на эллипсоиде</a:t>
            </a:r>
          </a:p>
          <a:p>
            <a:r>
              <a:rPr lang="ru-RU" dirty="0" smtClean="0"/>
              <a:t>Не конформное</a:t>
            </a:r>
            <a:endParaRPr lang="en-US" dirty="0" smtClean="0"/>
          </a:p>
          <a:p>
            <a:endParaRPr lang="en-US" dirty="0"/>
          </a:p>
          <a:p>
            <a:r>
              <a:rPr lang="ru-RU" dirty="0" smtClean="0"/>
              <a:t>Яндекс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01.core-renderer-tiles.maps.yandex.net/tiles?l=map&amp;x=618&amp;y=320&amp;z=10</a:t>
            </a:r>
            <a:endParaRPr lang="ru-RU" dirty="0" smtClean="0"/>
          </a:p>
          <a:p>
            <a:r>
              <a:rPr lang="en-US" dirty="0"/>
              <a:t>Google https://</a:t>
            </a:r>
            <a:r>
              <a:rPr lang="en-US" dirty="0" smtClean="0"/>
              <a:t>mts1.google.com/vt/lyrs=m@186112443&amp;hl=x-local&amp;src=app&amp;x=618&amp;y=320&amp;z=10&amp;s=Galile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9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9900" y="177800"/>
            <a:ext cx="6718300" cy="6469063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var</a:t>
            </a:r>
            <a:r>
              <a:rPr lang="en-US" sz="1800" dirty="0" smtClean="0"/>
              <a:t> n=t&amp;&amp;</a:t>
            </a:r>
            <a:r>
              <a:rPr lang="en-US" sz="1800" dirty="0" err="1" smtClean="0"/>
              <a:t>t.radius</a:t>
            </a:r>
            <a:r>
              <a:rPr lang="en-US" sz="1800" dirty="0" smtClean="0"/>
              <a:t>||6378137,</a:t>
            </a:r>
          </a:p>
          <a:p>
            <a:r>
              <a:rPr lang="en-US" sz="1800" dirty="0" smtClean="0"/>
              <a:t>o=t&amp;&amp;"undefined"!=</a:t>
            </a:r>
            <a:r>
              <a:rPr lang="en-US" sz="1800" dirty="0" err="1" smtClean="0"/>
              <a:t>typeof</a:t>
            </a:r>
            <a:r>
              <a:rPr lang="en-US" sz="1800" dirty="0" smtClean="0"/>
              <a:t> t.e?t.e:.0818191908426,</a:t>
            </a:r>
          </a:p>
          <a:p>
            <a:r>
              <a:rPr lang="en-US" sz="1800" dirty="0" smtClean="0"/>
              <a:t>e=t&amp;&amp;"</a:t>
            </a:r>
            <a:r>
              <a:rPr lang="en-US" sz="1800" dirty="0" err="1" smtClean="0"/>
              <a:t>latlong</a:t>
            </a:r>
            <a:r>
              <a:rPr lang="en-US" sz="1800" dirty="0" smtClean="0"/>
              <a:t>"==</a:t>
            </a:r>
            <a:r>
              <a:rPr lang="en-US" sz="1800" dirty="0" err="1" smtClean="0"/>
              <a:t>t.coordinatesOrder</a:t>
            </a:r>
            <a:r>
              <a:rPr lang="en-US" sz="1800" dirty="0" smtClean="0"/>
              <a:t>,</a:t>
            </a:r>
          </a:p>
          <a:p>
            <a:r>
              <a:rPr lang="en-US" sz="1800" dirty="0" smtClean="0"/>
              <a:t>h=o*o</a:t>
            </a:r>
            <a:r>
              <a:rPr lang="ru-RU" sz="1800" dirty="0" smtClean="0"/>
              <a:t>  </a:t>
            </a:r>
            <a:r>
              <a:rPr lang="en-US" sz="1800" dirty="0" smtClean="0"/>
              <a:t>r=h*h,</a:t>
            </a:r>
            <a:r>
              <a:rPr lang="ru-RU" sz="1800" dirty="0" smtClean="0"/>
              <a:t>   </a:t>
            </a:r>
            <a:r>
              <a:rPr lang="en-US" sz="1800" dirty="0" smtClean="0"/>
              <a:t>u=r*h,</a:t>
            </a:r>
            <a:r>
              <a:rPr lang="ru-RU" sz="1800" dirty="0" smtClean="0"/>
              <a:t>   </a:t>
            </a:r>
            <a:r>
              <a:rPr lang="en-US" sz="1800" dirty="0" smtClean="0"/>
              <a:t>M=r*r,</a:t>
            </a:r>
            <a:r>
              <a:rPr lang="ru-RU" sz="1800" dirty="0" smtClean="0"/>
              <a:t>   </a:t>
            </a:r>
            <a:r>
              <a:rPr lang="en-US" sz="1800" dirty="0" smtClean="0"/>
              <a:t>s=1/n,</a:t>
            </a:r>
          </a:p>
          <a:p>
            <a:r>
              <a:rPr lang="en-US" sz="1800" dirty="0" smtClean="0"/>
              <a:t>c=h/2+5*r/24+u/12+13*M/360,</a:t>
            </a:r>
          </a:p>
          <a:p>
            <a:r>
              <a:rPr lang="en-US" sz="1800" dirty="0" smtClean="0"/>
              <a:t>d=7*r/48+29*u/240+811*M/11520,</a:t>
            </a:r>
          </a:p>
          <a:p>
            <a:r>
              <a:rPr lang="en-US" sz="1800" dirty="0" smtClean="0"/>
              <a:t>f=7*u/120+81*M/1120,</a:t>
            </a:r>
          </a:p>
          <a:p>
            <a:r>
              <a:rPr lang="en-US" sz="1800" dirty="0" smtClean="0"/>
              <a:t>l=4279*M/161280,</a:t>
            </a:r>
          </a:p>
          <a:p>
            <a:r>
              <a:rPr lang="en-US" sz="1800" dirty="0" smtClean="0"/>
              <a:t>T=</a:t>
            </a:r>
            <a:r>
              <a:rPr lang="en-US" sz="1800" dirty="0" err="1" smtClean="0"/>
              <a:t>Math.PI</a:t>
            </a:r>
            <a:r>
              <a:rPr lang="en-US" sz="1800" dirty="0" smtClean="0"/>
              <a:t>/180,</a:t>
            </a:r>
          </a:p>
          <a:p>
            <a:r>
              <a:rPr lang="en-US" sz="1800" dirty="0" smtClean="0"/>
              <a:t>I=180/</a:t>
            </a:r>
            <a:r>
              <a:rPr lang="en-US" sz="1800" dirty="0" err="1" smtClean="0"/>
              <a:t>Math.PI</a:t>
            </a:r>
            <a:r>
              <a:rPr lang="en-US" sz="1800" dirty="0" smtClean="0"/>
              <a:t>;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this.mercatorToGeo</a:t>
            </a:r>
            <a:r>
              <a:rPr lang="en-US" sz="1800" dirty="0" smtClean="0"/>
              <a:t>=function(t){</a:t>
            </a:r>
          </a:p>
          <a:p>
            <a:r>
              <a:rPr lang="en-US" sz="1800" dirty="0" smtClean="0"/>
              <a:t>	</a:t>
            </a:r>
            <a:r>
              <a:rPr lang="en-US" sz="1800" dirty="0" err="1" smtClean="0"/>
              <a:t>var</a:t>
            </a:r>
            <a:r>
              <a:rPr lang="en-US" sz="1800" dirty="0" smtClean="0"/>
              <a:t> a=</a:t>
            </a:r>
            <a:r>
              <a:rPr lang="en-US" sz="1800" dirty="0" err="1" smtClean="0"/>
              <a:t>this.xToLongitude</a:t>
            </a:r>
            <a:r>
              <a:rPr lang="en-US" sz="1800" dirty="0" smtClean="0"/>
              <a:t>(t[0]),</a:t>
            </a:r>
          </a:p>
          <a:p>
            <a:r>
              <a:rPr lang="en-US" sz="1800" dirty="0" smtClean="0"/>
              <a:t>	</a:t>
            </a:r>
            <a:r>
              <a:rPr lang="en-US" sz="1800" dirty="0" err="1" smtClean="0"/>
              <a:t>i</a:t>
            </a:r>
            <a:r>
              <a:rPr lang="en-US" sz="1800" dirty="0" smtClean="0"/>
              <a:t>=</a:t>
            </a:r>
            <a:r>
              <a:rPr lang="en-US" sz="1800" dirty="0" err="1" smtClean="0"/>
              <a:t>this.yToLatitude</a:t>
            </a:r>
            <a:r>
              <a:rPr lang="en-US" sz="1800" dirty="0" smtClean="0"/>
              <a:t>(t[1]);</a:t>
            </a:r>
          </a:p>
          <a:p>
            <a:r>
              <a:rPr lang="en-US" sz="1800" dirty="0" smtClean="0"/>
              <a:t>	return e?[</a:t>
            </a:r>
            <a:r>
              <a:rPr lang="en-US" sz="1800" dirty="0" err="1" smtClean="0"/>
              <a:t>i,a</a:t>
            </a:r>
            <a:r>
              <a:rPr lang="en-US" sz="1800" dirty="0" smtClean="0"/>
              <a:t>]:[</a:t>
            </a:r>
            <a:r>
              <a:rPr lang="en-US" sz="1800" dirty="0" err="1" smtClean="0"/>
              <a:t>a,i</a:t>
            </a:r>
            <a:r>
              <a:rPr lang="en-US" sz="1800" dirty="0" smtClean="0"/>
              <a:t>]</a:t>
            </a:r>
            <a:r>
              <a:rPr lang="ru-RU" sz="1800" dirty="0" smtClean="0"/>
              <a:t> </a:t>
            </a:r>
            <a:r>
              <a:rPr lang="en-US" sz="1800" dirty="0" smtClean="0"/>
              <a:t>},</a:t>
            </a:r>
          </a:p>
          <a:p>
            <a:r>
              <a:rPr lang="en-US" sz="1800" dirty="0" err="1" smtClean="0"/>
              <a:t>this.geoToMercator</a:t>
            </a:r>
            <a:r>
              <a:rPr lang="en-US" sz="1800" dirty="0" smtClean="0"/>
              <a:t>=function(t){return[</a:t>
            </a:r>
            <a:r>
              <a:rPr lang="en-US" sz="1800" dirty="0" err="1" smtClean="0"/>
              <a:t>this.longitudeToX</a:t>
            </a:r>
            <a:r>
              <a:rPr lang="en-US" sz="1800" dirty="0" smtClean="0"/>
              <a:t>(t[e?1:0]),</a:t>
            </a:r>
            <a:r>
              <a:rPr lang="en-US" sz="1800" dirty="0" err="1" smtClean="0"/>
              <a:t>this.latitudeToY</a:t>
            </a:r>
            <a:r>
              <a:rPr lang="en-US" sz="1800" dirty="0" smtClean="0"/>
              <a:t>(t[e?0:1])]},</a:t>
            </a:r>
          </a:p>
          <a:p>
            <a:r>
              <a:rPr lang="en-US" sz="1800" dirty="0" err="1" smtClean="0"/>
              <a:t>this.xToLongitude</a:t>
            </a:r>
            <a:r>
              <a:rPr lang="en-US" sz="1800" dirty="0" smtClean="0"/>
              <a:t>=function(t){</a:t>
            </a:r>
            <a:r>
              <a:rPr lang="ru-RU" sz="1800" dirty="0" smtClean="0"/>
              <a:t> </a:t>
            </a:r>
            <a:r>
              <a:rPr lang="en-US" sz="1800" dirty="0" smtClean="0"/>
              <a:t>return </a:t>
            </a:r>
            <a:r>
              <a:rPr lang="en-US" sz="1800" dirty="0" err="1" smtClean="0"/>
              <a:t>i</a:t>
            </a:r>
            <a:r>
              <a:rPr lang="en-US" sz="1800" dirty="0" smtClean="0"/>
              <a:t>(t*s,-</a:t>
            </a:r>
            <a:r>
              <a:rPr lang="en-US" sz="1800" dirty="0" err="1" smtClean="0"/>
              <a:t>Math.PI,Math.PI</a:t>
            </a:r>
            <a:r>
              <a:rPr lang="en-US" sz="1800" dirty="0" smtClean="0"/>
              <a:t>)*I</a:t>
            </a:r>
            <a:r>
              <a:rPr lang="ru-RU" sz="1800" dirty="0" smtClean="0"/>
              <a:t> </a:t>
            </a:r>
            <a:r>
              <a:rPr lang="en-US" sz="1800" dirty="0" smtClean="0"/>
              <a:t>},</a:t>
            </a:r>
          </a:p>
          <a:p>
            <a:endParaRPr lang="en-US" sz="1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143500" y="1655772"/>
            <a:ext cx="8280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this.yToLatitude</a:t>
            </a:r>
            <a:r>
              <a:rPr lang="en-US" dirty="0" smtClean="0"/>
              <a:t>=function(t){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a=.5*Math.PI-2*</a:t>
            </a:r>
            <a:r>
              <a:rPr lang="en-US" dirty="0" err="1" smtClean="0"/>
              <a:t>Math.atan</a:t>
            </a:r>
            <a:r>
              <a:rPr lang="en-US" dirty="0" smtClean="0"/>
              <a:t>(1/</a:t>
            </a:r>
            <a:r>
              <a:rPr lang="en-US" dirty="0" err="1" smtClean="0"/>
              <a:t>Math.exp</a:t>
            </a:r>
            <a:r>
              <a:rPr lang="en-US" dirty="0" smtClean="0"/>
              <a:t>(t*s)),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i</a:t>
            </a:r>
            <a:r>
              <a:rPr lang="en-US" dirty="0" smtClean="0"/>
              <a:t>=</a:t>
            </a:r>
            <a:r>
              <a:rPr lang="en-US" dirty="0" err="1" smtClean="0"/>
              <a:t>a+c</a:t>
            </a:r>
            <a:r>
              <a:rPr lang="en-US" dirty="0" smtClean="0"/>
              <a:t>*</a:t>
            </a:r>
            <a:r>
              <a:rPr lang="en-US" dirty="0" err="1" smtClean="0"/>
              <a:t>Math.sin</a:t>
            </a:r>
            <a:r>
              <a:rPr lang="en-US" dirty="0" smtClean="0"/>
              <a:t>(2*a)+d*</a:t>
            </a:r>
            <a:r>
              <a:rPr lang="en-US" dirty="0" err="1" smtClean="0"/>
              <a:t>Math.sin</a:t>
            </a:r>
            <a:r>
              <a:rPr lang="en-US" dirty="0" smtClean="0"/>
              <a:t>(4*a)+f*</a:t>
            </a:r>
            <a:r>
              <a:rPr lang="en-US" dirty="0" err="1" smtClean="0"/>
              <a:t>Math.sin</a:t>
            </a:r>
            <a:r>
              <a:rPr lang="en-US" dirty="0" smtClean="0"/>
              <a:t>(6*a)+l*</a:t>
            </a:r>
            <a:r>
              <a:rPr lang="en-US" dirty="0" err="1" smtClean="0"/>
              <a:t>Math.sin</a:t>
            </a:r>
            <a:r>
              <a:rPr lang="en-US" dirty="0" smtClean="0"/>
              <a:t>(8*a);</a:t>
            </a:r>
          </a:p>
          <a:p>
            <a:r>
              <a:rPr lang="en-US" dirty="0" smtClean="0"/>
              <a:t>	return </a:t>
            </a:r>
            <a:r>
              <a:rPr lang="en-US" dirty="0" err="1" smtClean="0"/>
              <a:t>i</a:t>
            </a:r>
            <a:r>
              <a:rPr lang="en-US" dirty="0" smtClean="0"/>
              <a:t>*I</a:t>
            </a:r>
            <a:r>
              <a:rPr lang="ru-RU" dirty="0" smtClean="0"/>
              <a:t> </a:t>
            </a:r>
            <a:r>
              <a:rPr lang="en-US" dirty="0" smtClean="0"/>
              <a:t>},</a:t>
            </a:r>
          </a:p>
          <a:p>
            <a:r>
              <a:rPr lang="en-US" dirty="0" err="1" smtClean="0"/>
              <a:t>this.longitudeToX</a:t>
            </a:r>
            <a:r>
              <a:rPr lang="en-US" dirty="0" smtClean="0"/>
              <a:t>=function(t){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a=</a:t>
            </a:r>
            <a:r>
              <a:rPr lang="en-US" dirty="0" err="1" smtClean="0"/>
              <a:t>i</a:t>
            </a:r>
            <a:r>
              <a:rPr lang="en-US" dirty="0" smtClean="0"/>
              <a:t>(t*T,-</a:t>
            </a:r>
            <a:r>
              <a:rPr lang="en-US" dirty="0" err="1" smtClean="0"/>
              <a:t>Math.PI,Math.PI</a:t>
            </a:r>
            <a:r>
              <a:rPr lang="en-US" dirty="0" smtClean="0"/>
              <a:t>);</a:t>
            </a:r>
          </a:p>
          <a:p>
            <a:r>
              <a:rPr lang="en-US" dirty="0" smtClean="0"/>
              <a:t>	return n*a</a:t>
            </a:r>
            <a:r>
              <a:rPr lang="ru-RU" dirty="0" smtClean="0"/>
              <a:t> </a:t>
            </a:r>
            <a:r>
              <a:rPr lang="en-US" dirty="0" smtClean="0"/>
              <a:t>},</a:t>
            </a:r>
          </a:p>
          <a:p>
            <a:r>
              <a:rPr lang="en-US" dirty="0" err="1" smtClean="0"/>
              <a:t>this.latitudeToY</a:t>
            </a:r>
            <a:r>
              <a:rPr lang="en-US" dirty="0" smtClean="0"/>
              <a:t>=function(t){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=1e-10,</a:t>
            </a:r>
            <a:r>
              <a:rPr lang="ru-RU" dirty="0" smtClean="0"/>
              <a:t> </a:t>
            </a:r>
            <a:r>
              <a:rPr lang="en-US" dirty="0" smtClean="0"/>
              <a:t>e=a(t,-90+i,90-i)*T,</a:t>
            </a:r>
          </a:p>
          <a:p>
            <a:r>
              <a:rPr lang="en-US" dirty="0" smtClean="0"/>
              <a:t>	h=o*</a:t>
            </a:r>
            <a:r>
              <a:rPr lang="en-US" dirty="0" err="1" smtClean="0"/>
              <a:t>Math.sin</a:t>
            </a:r>
            <a:r>
              <a:rPr lang="en-US" dirty="0" smtClean="0"/>
              <a:t>(e),</a:t>
            </a:r>
            <a:r>
              <a:rPr lang="ru-RU" dirty="0" smtClean="0"/>
              <a:t>   </a:t>
            </a:r>
            <a:r>
              <a:rPr lang="en-US" dirty="0" smtClean="0"/>
              <a:t>r=</a:t>
            </a:r>
            <a:r>
              <a:rPr lang="en-US" dirty="0" err="1" smtClean="0"/>
              <a:t>Math.tan</a:t>
            </a:r>
            <a:r>
              <a:rPr lang="en-US" dirty="0" smtClean="0"/>
              <a:t>(.25*Math.PI+.5*e),</a:t>
            </a:r>
          </a:p>
          <a:p>
            <a:r>
              <a:rPr lang="en-US" dirty="0" smtClean="0"/>
              <a:t>	u=</a:t>
            </a:r>
            <a:r>
              <a:rPr lang="en-US" dirty="0" err="1" smtClean="0"/>
              <a:t>Math.pow</a:t>
            </a:r>
            <a:r>
              <a:rPr lang="en-US" dirty="0" smtClean="0"/>
              <a:t>(</a:t>
            </a:r>
            <a:r>
              <a:rPr lang="en-US" dirty="0" err="1" smtClean="0"/>
              <a:t>Math.tan</a:t>
            </a:r>
            <a:r>
              <a:rPr lang="en-US" dirty="0" smtClean="0"/>
              <a:t>(.25*Math.PI+.5*</a:t>
            </a:r>
            <a:r>
              <a:rPr lang="en-US" dirty="0" err="1" smtClean="0"/>
              <a:t>Math.asin</a:t>
            </a:r>
            <a:r>
              <a:rPr lang="en-US" dirty="0" smtClean="0"/>
              <a:t>(h)),o),</a:t>
            </a:r>
          </a:p>
          <a:p>
            <a:r>
              <a:rPr lang="en-US" dirty="0" smtClean="0"/>
              <a:t>	M=r/u;</a:t>
            </a:r>
            <a:r>
              <a:rPr lang="ru-RU" dirty="0" smtClean="0"/>
              <a:t>  </a:t>
            </a:r>
            <a:r>
              <a:rPr lang="en-US" dirty="0" smtClean="0"/>
              <a:t>return n*Math.log(M)}</a:t>
            </a:r>
          </a:p>
          <a:p>
            <a:r>
              <a:rPr lang="en-US" dirty="0" smtClean="0"/>
              <a:t>})});}],</a:t>
            </a:r>
          </a:p>
        </p:txBody>
      </p:sp>
    </p:spTree>
    <p:extLst>
      <p:ext uri="{BB962C8B-B14F-4D97-AF65-F5344CB8AC3E}">
        <p14:creationId xmlns:p14="http://schemas.microsoft.com/office/powerpoint/2010/main" val="367606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UTM</a:t>
            </a:r>
            <a:endParaRPr lang="en-US" dirty="0"/>
          </a:p>
        </p:txBody>
      </p:sp>
      <p:pic>
        <p:nvPicPr>
          <p:cNvPr id="18438" name="Picture 6" descr="https://upload.wikimedia.org/wikipedia/commons/thumb/d/d1/Division_of_the_Earth_into_Gauss-Krueger_zones_-_Net.svg/1920px-Division_of_the_Earth_into_Gauss-Krueger_zones_-_Net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92" y="1825625"/>
            <a:ext cx="849041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3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Гаусс-</a:t>
            </a:r>
            <a:r>
              <a:rPr lang="ru-RU" dirty="0" err="1" smtClean="0"/>
              <a:t>Крюгер</a:t>
            </a:r>
            <a:r>
              <a:rPr lang="ru-RU" dirty="0" smtClean="0"/>
              <a:t> и </a:t>
            </a:r>
            <a:r>
              <a:rPr lang="en-US" dirty="0" smtClean="0"/>
              <a:t>UTM </a:t>
            </a:r>
            <a:endParaRPr lang="en-US" dirty="0"/>
          </a:p>
        </p:txBody>
      </p:sp>
      <p:pic>
        <p:nvPicPr>
          <p:cNvPr id="19458" name="Picture 2" descr="http://www.giscraft.ru/info/cs/img/gk1_l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8" y="1786988"/>
            <a:ext cx="65782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925262" y="1786988"/>
            <a:ext cx="4524777" cy="2638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В отличие от системы координат Гаусса—</a:t>
            </a:r>
            <a:r>
              <a:rPr lang="ru-RU" dirty="0" err="1"/>
              <a:t>Крюгера</a:t>
            </a:r>
            <a:r>
              <a:rPr lang="ru-RU" dirty="0"/>
              <a:t>, в UTM используется масштабный коэффициент, равный 0,9996. Поэтому эта система координат сохраняет масштабы не на осевом меридиане, а на некотором расстоянии (около 180 км) от него, из-за чего максимальное искажение масштаба в пределах шестиградусной зоны у неё меньше.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6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Гаусс-</a:t>
            </a:r>
            <a:r>
              <a:rPr lang="ru-RU" dirty="0" err="1" smtClean="0"/>
              <a:t>Крюгер</a:t>
            </a:r>
            <a:r>
              <a:rPr lang="en-US" dirty="0" smtClean="0"/>
              <a:t> </a:t>
            </a:r>
            <a:r>
              <a:rPr lang="ru-RU" dirty="0" smtClean="0"/>
              <a:t>и военная картография</a:t>
            </a:r>
            <a:endParaRPr lang="en-US" dirty="0"/>
          </a:p>
        </p:txBody>
      </p:sp>
      <p:pic>
        <p:nvPicPr>
          <p:cNvPr id="20482" name="Picture 2" descr="http://www.giscraft.ru/info/cs/img/numberinggk1_l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873" y="1825625"/>
            <a:ext cx="65782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9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Гаусс-</a:t>
            </a:r>
            <a:r>
              <a:rPr lang="ru-RU" dirty="0" err="1" smtClean="0"/>
              <a:t>Крюгер</a:t>
            </a:r>
            <a:r>
              <a:rPr lang="en-US" dirty="0" smtClean="0"/>
              <a:t> </a:t>
            </a:r>
            <a:r>
              <a:rPr lang="ru-RU" dirty="0" smtClean="0"/>
              <a:t>и военная </a:t>
            </a:r>
            <a:r>
              <a:rPr lang="ru-RU" dirty="0" err="1" smtClean="0"/>
              <a:t>картгография</a:t>
            </a:r>
            <a:endParaRPr lang="en-US" dirty="0"/>
          </a:p>
        </p:txBody>
      </p:sp>
      <p:pic>
        <p:nvPicPr>
          <p:cNvPr id="21506" name="Picture 2" descr="https://upload.wikimedia.org/wikipedia/commons/thumb/e/e0/Soviet_topographic_map_segmentation_of_N-36.svg/974px-Soviet_topographic_map_segmentation_of_N-36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31" y="1690688"/>
            <a:ext cx="4975225" cy="484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096000" y="1814779"/>
            <a:ext cx="45290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loadmap.net/ru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Пример </a:t>
            </a:r>
            <a:r>
              <a:rPr lang="en-US" dirty="0" smtClean="0"/>
              <a:t>N-57-102</a:t>
            </a:r>
            <a:br>
              <a:rPr lang="en-US" dirty="0" smtClean="0"/>
            </a:br>
            <a:r>
              <a:rPr lang="en-US" dirty="0" smtClean="0"/>
              <a:t>N </a:t>
            </a:r>
            <a:r>
              <a:rPr lang="ru-RU" dirty="0" smtClean="0"/>
              <a:t>— </a:t>
            </a:r>
            <a:r>
              <a:rPr lang="en-US" dirty="0" smtClean="0"/>
              <a:t>52</a:t>
            </a:r>
            <a:r>
              <a:rPr lang="ru-RU" dirty="0" smtClean="0"/>
              <a:t>–</a:t>
            </a:r>
            <a:r>
              <a:rPr lang="en-US" dirty="0" smtClean="0"/>
              <a:t>56 </a:t>
            </a:r>
            <a:r>
              <a:rPr lang="ru-RU" dirty="0" smtClean="0"/>
              <a:t>С.Ш.</a:t>
            </a:r>
          </a:p>
          <a:p>
            <a:r>
              <a:rPr lang="ru-RU" dirty="0" smtClean="0"/>
              <a:t>57 — -180+(57-1)*6 = 156–159–162 В.Д.</a:t>
            </a:r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991" y="3693196"/>
            <a:ext cx="2329280" cy="25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xkcd.com/977</a:t>
            </a:r>
          </a:p>
        </p:txBody>
      </p:sp>
      <p:pic>
        <p:nvPicPr>
          <p:cNvPr id="2050" name="Picture 2" descr="https://hsto.org/webt/no/os/jw/noosjwsmjelrul40_5jg9k0p2-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3" y="1926997"/>
            <a:ext cx="11610273" cy="41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3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Локальный и глобальный эллипсоид</a:t>
            </a:r>
            <a:endParaRPr lang="en-US" dirty="0"/>
          </a:p>
        </p:txBody>
      </p:sp>
      <p:pic>
        <p:nvPicPr>
          <p:cNvPr id="4" name="Picture 2" descr="ÐÐ°ÑÑÐ¸Ð½ÐºÐ¸ Ð¿Ð¾ Ð·Ð°Ð¿ÑÐ¾ÑÑ global and local datu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455" y="1458740"/>
            <a:ext cx="8955984" cy="418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150455" y="5987534"/>
            <a:ext cx="6850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Roboto"/>
              </a:rPr>
              <a:t>Pulkovo-1942 (</a:t>
            </a:r>
            <a:r>
              <a:rPr lang="ru-RU" dirty="0">
                <a:solidFill>
                  <a:srgbClr val="333333"/>
                </a:solidFill>
                <a:latin typeface="Roboto"/>
              </a:rPr>
              <a:t>СК-42</a:t>
            </a:r>
            <a:r>
              <a:rPr lang="ru-RU" dirty="0" smtClean="0">
                <a:solidFill>
                  <a:srgbClr val="333333"/>
                </a:solidFill>
                <a:latin typeface="Roboto"/>
              </a:rPr>
              <a:t>) базируется на эллипсоиде Крассовского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Ссылки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К.М. Антонович ИСПОЛЬЗОВАНИЕ СПУТНИКОВЫХ РАДИОНАВИГАЦИОННЫХ СИСТЕМ В ГЕОДЕЗИИ 2005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www.iers.org/IERS/EN/Publications/AnnualReports/AnnualReport2013.html</a:t>
            </a:r>
            <a:endParaRPr lang="ru-RU" dirty="0" smtClean="0"/>
          </a:p>
          <a:p>
            <a:r>
              <a:rPr lang="en-US" dirty="0" smtClean="0">
                <a:hlinkClick r:id="rId3"/>
              </a:rPr>
              <a:t>https://habr.com/post/235283/</a:t>
            </a:r>
            <a:endParaRPr lang="ru-RU" dirty="0" smtClean="0"/>
          </a:p>
          <a:p>
            <a:r>
              <a:rPr lang="en-US" dirty="0" smtClean="0">
                <a:hlinkClick r:id="rId4"/>
              </a:rPr>
              <a:t>https://habr.com/post/239251/</a:t>
            </a:r>
            <a:endParaRPr lang="ru-RU" dirty="0" smtClean="0"/>
          </a:p>
          <a:p>
            <a:r>
              <a:rPr lang="en-US" dirty="0">
                <a:hlinkClick r:id="rId5"/>
              </a:rPr>
              <a:t>https://habr.com/ru/post/458426</a:t>
            </a:r>
            <a:r>
              <a:rPr lang="en-US" dirty="0" smtClean="0">
                <a:hlinkClick r:id="rId5"/>
              </a:rPr>
              <a:t>/</a:t>
            </a:r>
            <a:endParaRPr lang="ru-RU" dirty="0"/>
          </a:p>
          <a:p>
            <a:r>
              <a:rPr lang="en-US" dirty="0" smtClean="0">
                <a:hlinkClick r:id="rId6"/>
              </a:rPr>
              <a:t>http://norgeibilder.no</a:t>
            </a:r>
            <a:endParaRPr lang="ru-RU" dirty="0" smtClean="0"/>
          </a:p>
          <a:p>
            <a:r>
              <a:rPr lang="en-US" dirty="0" smtClean="0">
                <a:hlinkClick r:id="rId7"/>
              </a:rPr>
              <a:t>http://www.giscraft.ru/info/cs/cs.shtml</a:t>
            </a:r>
            <a:endParaRPr lang="ru-RU" dirty="0" smtClean="0"/>
          </a:p>
          <a:p>
            <a:r>
              <a:rPr lang="en-US" dirty="0" smtClean="0">
                <a:hlinkClick r:id="rId8"/>
              </a:rPr>
              <a:t>https://structure.mil.ru/files/pz-90.pdf</a:t>
            </a:r>
            <a:endParaRPr lang="ru-RU" dirty="0" smtClean="0"/>
          </a:p>
          <a:p>
            <a:r>
              <a:rPr lang="en-US" dirty="0" smtClean="0">
                <a:hlinkClick r:id="rId9"/>
              </a:rPr>
              <a:t>https://ru.wikipedia.org/wiki/</a:t>
            </a:r>
            <a:r>
              <a:rPr lang="ru-RU" dirty="0" err="1" smtClean="0">
                <a:hlinkClick r:id="rId9"/>
              </a:rPr>
              <a:t>Проекция_Меркатора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https</a:t>
            </a:r>
            <a:r>
              <a:rPr lang="en-US" dirty="0">
                <a:hlinkClick r:id="rId10"/>
              </a:rPr>
              <a:t>://earth.nullschool.net/ru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5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Отклонения геоида от </a:t>
            </a:r>
            <a:r>
              <a:rPr lang="ru-RU" dirty="0" err="1" smtClean="0"/>
              <a:t>референс</a:t>
            </a:r>
            <a:r>
              <a:rPr lang="ru-RU" dirty="0" smtClean="0"/>
              <a:t>-эллипсоида </a:t>
            </a:r>
            <a:r>
              <a:rPr lang="en-US" dirty="0" smtClean="0"/>
              <a:t>WGS84 </a:t>
            </a:r>
            <a:r>
              <a:rPr lang="ru-RU" dirty="0" smtClean="0"/>
              <a:t>(в метрах)</a:t>
            </a:r>
            <a:endParaRPr lang="en-US" dirty="0"/>
          </a:p>
        </p:txBody>
      </p:sp>
      <p:pic>
        <p:nvPicPr>
          <p:cNvPr id="2050" name="Picture 2" descr="https://upload.wikimedia.org/wikipedia/commons/8/86/Geoid_EGM96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402" y="2070204"/>
            <a:ext cx="5805902" cy="446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22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эллипсоидов </a:t>
            </a:r>
            <a:r>
              <a:rPr lang="en-US" dirty="0" smtClean="0"/>
              <a:t>WGS</a:t>
            </a:r>
            <a:r>
              <a:rPr lang="ru-RU" dirty="0" smtClean="0"/>
              <a:t> 84</a:t>
            </a:r>
            <a:r>
              <a:rPr lang="en-US" dirty="0" smtClean="0"/>
              <a:t> </a:t>
            </a:r>
            <a:r>
              <a:rPr lang="ru-RU" dirty="0" smtClean="0"/>
              <a:t>и ПЗ.90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ПЗ.90</a:t>
            </a:r>
            <a:endParaRPr lang="en-US" dirty="0" smtClean="0"/>
          </a:p>
          <a:p>
            <a:pPr lvl="1"/>
            <a:r>
              <a:rPr lang="ru-RU" dirty="0" smtClean="0"/>
              <a:t>большая </a:t>
            </a:r>
            <a:r>
              <a:rPr lang="ru-RU" dirty="0"/>
              <a:t>полуось равна 6 378 136 </a:t>
            </a:r>
            <a:r>
              <a:rPr lang="ru-RU" dirty="0" smtClean="0"/>
              <a:t>м;</a:t>
            </a:r>
            <a:endParaRPr lang="en-US" dirty="0" smtClean="0"/>
          </a:p>
          <a:p>
            <a:pPr lvl="1"/>
            <a:r>
              <a:rPr lang="ru-RU" dirty="0" smtClean="0"/>
              <a:t>сжатие </a:t>
            </a:r>
            <a:r>
              <a:rPr lang="ru-RU" dirty="0"/>
              <a:t>эллипсоида составляет 1/(</a:t>
            </a:r>
            <a:r>
              <a:rPr lang="ru-RU" dirty="0" smtClean="0"/>
              <a:t>298.257 84);</a:t>
            </a:r>
            <a:endParaRPr lang="en-US" dirty="0" smtClean="0"/>
          </a:p>
          <a:p>
            <a:r>
              <a:rPr lang="en-US" dirty="0" smtClean="0"/>
              <a:t>WGS84</a:t>
            </a:r>
          </a:p>
          <a:p>
            <a:pPr lvl="1"/>
            <a:r>
              <a:rPr lang="ru-RU" dirty="0" smtClean="0"/>
              <a:t>большая полуось равна 6 378 13</a:t>
            </a:r>
            <a:r>
              <a:rPr lang="en-US" dirty="0" smtClean="0"/>
              <a:t>7</a:t>
            </a:r>
            <a:r>
              <a:rPr lang="ru-RU" dirty="0" smtClean="0"/>
              <a:t> м;</a:t>
            </a:r>
            <a:endParaRPr lang="en-US" dirty="0" smtClean="0"/>
          </a:p>
          <a:p>
            <a:pPr lvl="1"/>
            <a:r>
              <a:rPr lang="ru-RU" dirty="0" smtClean="0"/>
              <a:t>сжатие эллипсоида составляет </a:t>
            </a:r>
            <a:r>
              <a:rPr lang="en-US" dirty="0" smtClean="0"/>
              <a:t>1/(298</a:t>
            </a:r>
            <a:r>
              <a:rPr lang="ru-RU" dirty="0" smtClean="0"/>
              <a:t>.</a:t>
            </a:r>
            <a:r>
              <a:rPr lang="en-US" dirty="0" smtClean="0"/>
              <a:t>257 </a:t>
            </a:r>
            <a:r>
              <a:rPr lang="en-US" dirty="0"/>
              <a:t>223 </a:t>
            </a:r>
            <a:r>
              <a:rPr lang="en-US" dirty="0" smtClean="0"/>
              <a:t>563)</a:t>
            </a:r>
          </a:p>
          <a:p>
            <a:pPr lvl="1"/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 descr="https://upload.wikimedia.org/wikipedia/commons/thumb/3/3e/WGS84_mean_Earth_radius.svg/220px-WGS84_mean_Earth_radiu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722" y="1690688"/>
            <a:ext cx="3517414" cy="351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8864" y="5665569"/>
            <a:ext cx="11434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dirty="0"/>
              <a:t>Земной эллипсоид не обязательно должен быть привязан к центру Земли. Ранее использовались локальные эллипсоида (например, Красовского на территории СССР или </a:t>
            </a:r>
            <a:r>
              <a:rPr lang="en-US" dirty="0"/>
              <a:t>NAD27 </a:t>
            </a:r>
            <a:r>
              <a:rPr lang="ru-RU" dirty="0"/>
              <a:t>на территории США).</a:t>
            </a:r>
          </a:p>
        </p:txBody>
      </p:sp>
    </p:spTree>
    <p:extLst>
      <p:ext uri="{BB962C8B-B14F-4D97-AF65-F5344CB8AC3E}">
        <p14:creationId xmlns:p14="http://schemas.microsoft.com/office/powerpoint/2010/main" val="14874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Датум</a:t>
            </a:r>
            <a:r>
              <a:rPr lang="ru-RU" dirty="0" smtClean="0"/>
              <a:t> </a:t>
            </a:r>
            <a:r>
              <a:rPr lang="en-US" dirty="0" smtClean="0"/>
              <a:t>(datum)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Датум</a:t>
            </a:r>
            <a:r>
              <a:rPr lang="ru-RU" dirty="0" smtClean="0"/>
              <a:t> задается с помощью </a:t>
            </a:r>
          </a:p>
          <a:p>
            <a:pPr lvl="1"/>
            <a:r>
              <a:rPr lang="ru-RU" dirty="0" err="1" smtClean="0"/>
              <a:t>Референц</a:t>
            </a:r>
            <a:r>
              <a:rPr lang="ru-RU" dirty="0" smtClean="0"/>
              <a:t>-эллипсоид</a:t>
            </a:r>
          </a:p>
          <a:p>
            <a:pPr lvl="1"/>
            <a:r>
              <a:rPr lang="ru-RU" dirty="0" smtClean="0"/>
              <a:t>Сдвиг центра эллипсоида относительно центра масс Земли</a:t>
            </a:r>
          </a:p>
          <a:p>
            <a:pPr lvl="1"/>
            <a:r>
              <a:rPr lang="ru-RU" dirty="0" smtClean="0"/>
              <a:t>Вращение эллипсоида (опорный меридиан)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ru-RU" dirty="0" smtClean="0"/>
              <a:t>Например, для </a:t>
            </a:r>
            <a:r>
              <a:rPr lang="en-US" dirty="0" smtClean="0"/>
              <a:t>WGS</a:t>
            </a:r>
            <a:r>
              <a:rPr lang="ru-RU" dirty="0" smtClean="0"/>
              <a:t> </a:t>
            </a:r>
            <a:r>
              <a:rPr lang="en-US" dirty="0" smtClean="0"/>
              <a:t>84 </a:t>
            </a:r>
            <a:r>
              <a:rPr lang="ru-RU" dirty="0" smtClean="0"/>
              <a:t>используется </a:t>
            </a:r>
            <a:r>
              <a:rPr lang="ru-RU" dirty="0" err="1" smtClean="0"/>
              <a:t>геоцентрированный</a:t>
            </a:r>
            <a:r>
              <a:rPr lang="ru-RU" dirty="0"/>
              <a:t> </a:t>
            </a:r>
            <a:r>
              <a:rPr lang="ru-RU" dirty="0" smtClean="0"/>
              <a:t>(т.е. нулевые сдвиги) эллипсоид </a:t>
            </a:r>
            <a:r>
              <a:rPr lang="en-US" dirty="0"/>
              <a:t>Earth Gravitational Model (EGM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Нулевой меридиан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Сдвиг </a:t>
            </a:r>
            <a:r>
              <a:rPr lang="ru-RU" dirty="0"/>
              <a:t>изначальный от Гринвичской лаборатории из-за пересчета координат локального </a:t>
            </a:r>
            <a:r>
              <a:rPr lang="ru-RU" dirty="0" err="1"/>
              <a:t>датума</a:t>
            </a:r>
            <a:r>
              <a:rPr lang="ru-RU" dirty="0"/>
              <a:t> </a:t>
            </a:r>
            <a:r>
              <a:rPr lang="en-US" dirty="0"/>
              <a:t>(NAD27</a:t>
            </a:r>
            <a:r>
              <a:rPr lang="ru-RU" dirty="0"/>
              <a:t>) в глобальный. Координаты </a:t>
            </a:r>
            <a:r>
              <a:rPr lang="en-US" dirty="0"/>
              <a:t>Applied Physics Laboratory </a:t>
            </a:r>
            <a:r>
              <a:rPr lang="ru-RU" dirty="0"/>
              <a:t>(Университет Джонса </a:t>
            </a:r>
            <a:r>
              <a:rPr lang="ru-RU" dirty="0" err="1"/>
              <a:t>Хопкинса</a:t>
            </a:r>
            <a:r>
              <a:rPr lang="en-US" dirty="0"/>
              <a:t>, </a:t>
            </a:r>
            <a:r>
              <a:rPr lang="ru-RU" dirty="0" smtClean="0"/>
              <a:t>Мэриленд), где разрабатывался </a:t>
            </a:r>
            <a:r>
              <a:rPr lang="en-US" dirty="0" smtClean="0"/>
              <a:t>GPS,</a:t>
            </a:r>
            <a:r>
              <a:rPr lang="ru-RU" dirty="0" smtClean="0"/>
              <a:t> сохранились. Чуть более точно — сохранилось положение меридиана 85 градусов западной широты по сравнению с </a:t>
            </a:r>
            <a:r>
              <a:rPr lang="ru-RU" dirty="0" err="1" smtClean="0"/>
              <a:t>датумом</a:t>
            </a:r>
            <a:r>
              <a:rPr lang="ru-RU" dirty="0" smtClean="0"/>
              <a:t> </a:t>
            </a:r>
            <a:r>
              <a:rPr lang="en-US" dirty="0" smtClean="0"/>
              <a:t>NAD 27</a:t>
            </a:r>
            <a:r>
              <a:rPr lang="ru-RU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ITRF</a:t>
            </a:r>
            <a:r>
              <a:rPr lang="ru-RU" dirty="0" smtClean="0"/>
              <a:t>. Полюс Земли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 smtClean="0"/>
              <a:t>В  движении  оси  вращения Земли  в  земной  системе  координат выделяют свободные и вынужденные колебания. Период свободных колебаний около  430  суток, амплитуда  –  порядка  0.4″  (12 м). Вынужденные колебания с  периодом  в один  год  и  0.5  года  возникают из-за  сезонных перемещений  масс  в  атмосфере и  океанах,  их  амплитуда  около 0.15″  (2  м). Существуют также вынужденные колебания из-за влияния приливов и других геофизических  факторов с суточными  и  полусуточными периодами  и  с амплитудой  около  0.5  м. Кроме  периодических колебаний,  ось  вращения  имеет и  небольшое вековое движение со скоростью 0.0037″/столетие в направлении на запад. Это явление  пока  не  получило удовлетворительного научного  объяснения.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1260</Words>
  <Application>Microsoft Office PowerPoint</Application>
  <PresentationFormat>Широкоэкранный</PresentationFormat>
  <Paragraphs>232</Paragraphs>
  <Slides>40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Roboto</vt:lpstr>
      <vt:lpstr>Тема Office</vt:lpstr>
      <vt:lpstr>Координаты и карты</vt:lpstr>
      <vt:lpstr>Форма Земли</vt:lpstr>
      <vt:lpstr>Геоид и эллипсоид</vt:lpstr>
      <vt:lpstr>Локальный и глобальный эллипсоид</vt:lpstr>
      <vt:lpstr>Отклонения геоида от референс-эллипсоида WGS84 (в метрах)</vt:lpstr>
      <vt:lpstr>Сравнение эллипсоидов WGS 84 и ПЗ.90</vt:lpstr>
      <vt:lpstr>Датум (datum)</vt:lpstr>
      <vt:lpstr>Нулевой меридиан</vt:lpstr>
      <vt:lpstr>ITRF. Полюс Земли</vt:lpstr>
      <vt:lpstr>ITRF. Полюс Земли</vt:lpstr>
      <vt:lpstr>ITRF. Центр Земли</vt:lpstr>
      <vt:lpstr>ITRF. Опорный меридиан</vt:lpstr>
      <vt:lpstr>ITRF. Время</vt:lpstr>
      <vt:lpstr>Проекции</vt:lpstr>
      <vt:lpstr>Проекции</vt:lpstr>
      <vt:lpstr>Типа проекций</vt:lpstr>
      <vt:lpstr>Типа проекций</vt:lpstr>
      <vt:lpstr>Проекция Плате-Карре</vt:lpstr>
      <vt:lpstr>Проекция Плате-Карре</vt:lpstr>
      <vt:lpstr>Проекция Галла-Питерс</vt:lpstr>
      <vt:lpstr>Проекция Winkel triple</vt:lpstr>
      <vt:lpstr>Проекция Каврайского</vt:lpstr>
      <vt:lpstr>Ортографическая проекция</vt:lpstr>
      <vt:lpstr>Другие азимутальные проекции</vt:lpstr>
      <vt:lpstr>Азимутальная эквидистантная проекция</vt:lpstr>
      <vt:lpstr>Проекция Ламберта</vt:lpstr>
      <vt:lpstr>Проекция Альберса</vt:lpstr>
      <vt:lpstr>Проекция Мольвейде</vt:lpstr>
      <vt:lpstr>Проекция Гуда</vt:lpstr>
      <vt:lpstr>Проекция Меркатора</vt:lpstr>
      <vt:lpstr>Проекция Меркатора для эллипсоида</vt:lpstr>
      <vt:lpstr>Особенности Меркатора</vt:lpstr>
      <vt:lpstr>Web Mercator (EPSG:900913)</vt:lpstr>
      <vt:lpstr>Презентация PowerPoint</vt:lpstr>
      <vt:lpstr>UTM</vt:lpstr>
      <vt:lpstr>Гаусс-Крюгер и UTM </vt:lpstr>
      <vt:lpstr>Гаусс-Крюгер и военная картография</vt:lpstr>
      <vt:lpstr>Гаусс-Крюгер и военная картгография</vt:lpstr>
      <vt:lpstr>xkcd.com/977</vt:lpstr>
      <vt:lpstr>Ссылки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Datum and Projections</dc:title>
  <dc:creator>Александр Дерендяев</dc:creator>
  <cp:lastModifiedBy>Александр Дерендяев</cp:lastModifiedBy>
  <cp:revision>95</cp:revision>
  <dcterms:created xsi:type="dcterms:W3CDTF">2018-11-28T07:29:08Z</dcterms:created>
  <dcterms:modified xsi:type="dcterms:W3CDTF">2022-09-06T08:28:23Z</dcterms:modified>
</cp:coreProperties>
</file>